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2" r:id="rId5"/>
    <p:sldId id="258" r:id="rId6"/>
    <p:sldId id="284" r:id="rId7"/>
    <p:sldId id="276" r:id="rId8"/>
    <p:sldId id="282" r:id="rId9"/>
    <p:sldId id="283" r:id="rId10"/>
    <p:sldId id="259" r:id="rId11"/>
    <p:sldId id="261" r:id="rId12"/>
    <p:sldId id="277" r:id="rId13"/>
    <p:sldId id="263" r:id="rId14"/>
    <p:sldId id="281" r:id="rId15"/>
    <p:sldId id="264" r:id="rId16"/>
    <p:sldId id="265" r:id="rId17"/>
    <p:sldId id="278" r:id="rId18"/>
    <p:sldId id="279" r:id="rId19"/>
    <p:sldId id="291" r:id="rId20"/>
    <p:sldId id="285" r:id="rId21"/>
    <p:sldId id="286" r:id="rId22"/>
    <p:sldId id="287" r:id="rId23"/>
    <p:sldId id="288" r:id="rId24"/>
    <p:sldId id="289" r:id="rId25"/>
    <p:sldId id="292" r:id="rId26"/>
    <p:sldId id="290" r:id="rId27"/>
    <p:sldId id="293" r:id="rId28"/>
    <p:sldId id="294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3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CA4B-CD3E-4C52-9406-69D0EE8A1E5A}" type="datetimeFigureOut">
              <a:rPr lang="el-GR" smtClean="0"/>
              <a:t>20/3/2019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933-AFC0-454A-A7A7-42282431D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337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CA4B-CD3E-4C52-9406-69D0EE8A1E5A}" type="datetimeFigureOut">
              <a:rPr lang="el-GR" smtClean="0"/>
              <a:t>20/3/2019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933-AFC0-454A-A7A7-42282431D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19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CA4B-CD3E-4C52-9406-69D0EE8A1E5A}" type="datetimeFigureOut">
              <a:rPr lang="el-GR" smtClean="0"/>
              <a:t>20/3/2019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933-AFC0-454A-A7A7-42282431D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608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CA4B-CD3E-4C52-9406-69D0EE8A1E5A}" type="datetimeFigureOut">
              <a:rPr lang="el-GR" smtClean="0"/>
              <a:t>20/3/2019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933-AFC0-454A-A7A7-42282431D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754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CA4B-CD3E-4C52-9406-69D0EE8A1E5A}" type="datetimeFigureOut">
              <a:rPr lang="el-GR" smtClean="0"/>
              <a:t>20/3/2019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933-AFC0-454A-A7A7-42282431D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903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CA4B-CD3E-4C52-9406-69D0EE8A1E5A}" type="datetimeFigureOut">
              <a:rPr lang="el-GR" smtClean="0"/>
              <a:t>20/3/2019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933-AFC0-454A-A7A7-42282431D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193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CA4B-CD3E-4C52-9406-69D0EE8A1E5A}" type="datetimeFigureOut">
              <a:rPr lang="el-GR" smtClean="0"/>
              <a:t>20/3/2019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933-AFC0-454A-A7A7-42282431D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77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CA4B-CD3E-4C52-9406-69D0EE8A1E5A}" type="datetimeFigureOut">
              <a:rPr lang="el-GR" smtClean="0"/>
              <a:t>20/3/2019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933-AFC0-454A-A7A7-42282431D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135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CA4B-CD3E-4C52-9406-69D0EE8A1E5A}" type="datetimeFigureOut">
              <a:rPr lang="el-GR" smtClean="0"/>
              <a:t>20/3/2019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933-AFC0-454A-A7A7-42282431D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076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CA4B-CD3E-4C52-9406-69D0EE8A1E5A}" type="datetimeFigureOut">
              <a:rPr lang="el-GR" smtClean="0"/>
              <a:t>20/3/2019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933-AFC0-454A-A7A7-42282431D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717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CA4B-CD3E-4C52-9406-69D0EE8A1E5A}" type="datetimeFigureOut">
              <a:rPr lang="el-GR" smtClean="0"/>
              <a:t>20/3/2019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933-AFC0-454A-A7A7-42282431D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68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DCA4B-CD3E-4C52-9406-69D0EE8A1E5A}" type="datetimeFigureOut">
              <a:rPr lang="el-GR" smtClean="0"/>
              <a:t>20/3/2019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0E933-AFC0-454A-A7A7-42282431D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71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n-address.g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8069" y="5661248"/>
            <a:ext cx="2911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Welcome!</a:t>
            </a:r>
            <a:endParaRPr lang="el-G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187624" y="161084"/>
            <a:ext cx="68407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Joint Training and Research Programme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Chromatin Dynamics &amp; 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DNA Damage Response 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96" y="1623996"/>
            <a:ext cx="576873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8856984" cy="4680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90693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Participants: </a:t>
            </a:r>
          </a:p>
          <a:p>
            <a:pPr algn="just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coloured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 respect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WP </a:t>
            </a:r>
          </a:p>
          <a:p>
            <a:pPr algn="just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arranged according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scientific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relevance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71046"/>
            <a:ext cx="3510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ess Training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3916" y="4310348"/>
            <a:ext cx="86409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12879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8144" y="-61913"/>
            <a:ext cx="3104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ess Training</a:t>
            </a:r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3916" y="4310348"/>
            <a:ext cx="86409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-34171" y="226868"/>
            <a:ext cx="906934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Local: </a:t>
            </a:r>
          </a:p>
          <a:p>
            <a:r>
              <a:rPr lang="en-GB" dirty="0" smtClean="0"/>
              <a:t>-Individual </a:t>
            </a:r>
            <a:r>
              <a:rPr lang="en-GB" dirty="0"/>
              <a:t>research-driven training</a:t>
            </a:r>
            <a:endParaRPr lang="en-US" dirty="0"/>
          </a:p>
          <a:p>
            <a:r>
              <a:rPr lang="en-GB" dirty="0" smtClean="0"/>
              <a:t>-Training </a:t>
            </a:r>
            <a:r>
              <a:rPr lang="en-GB" dirty="0"/>
              <a:t>in local group meetings and journal clubs</a:t>
            </a:r>
            <a:endParaRPr lang="en-US" dirty="0"/>
          </a:p>
          <a:p>
            <a:r>
              <a:rPr lang="en-GB" dirty="0" smtClean="0"/>
              <a:t>-Joint </a:t>
            </a:r>
            <a:r>
              <a:rPr lang="en-GB" dirty="0"/>
              <a:t>group meetings</a:t>
            </a:r>
            <a:endParaRPr lang="en-US" dirty="0"/>
          </a:p>
          <a:p>
            <a:r>
              <a:rPr lang="en-GB" dirty="0" smtClean="0"/>
              <a:t>-Training </a:t>
            </a:r>
            <a:r>
              <a:rPr lang="en-GB" dirty="0"/>
              <a:t>in Local Departmental Meetings, Seminar Series</a:t>
            </a:r>
            <a:endParaRPr lang="en-US" dirty="0"/>
          </a:p>
          <a:p>
            <a:r>
              <a:rPr lang="en-GB" dirty="0" smtClean="0"/>
              <a:t>-Local </a:t>
            </a:r>
            <a:r>
              <a:rPr lang="en-GB" dirty="0"/>
              <a:t>PhD training programmes</a:t>
            </a:r>
            <a:endParaRPr lang="en-US" dirty="0"/>
          </a:p>
          <a:p>
            <a:pPr algn="just"/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Network-wide:</a:t>
            </a:r>
          </a:p>
          <a:p>
            <a:pPr algn="just"/>
            <a:r>
              <a:rPr lang="en-GB" b="1" dirty="0" smtClean="0"/>
              <a:t>i. Training </a:t>
            </a:r>
            <a:r>
              <a:rPr lang="en-GB" b="1" dirty="0"/>
              <a:t>workshops organized by the </a:t>
            </a:r>
            <a:r>
              <a:rPr lang="en-GB" b="1" dirty="0" smtClean="0"/>
              <a:t>Network:</a:t>
            </a:r>
          </a:p>
          <a:p>
            <a:pPr algn="just"/>
            <a:r>
              <a:rPr lang="en-GB" dirty="0" smtClean="0"/>
              <a:t>Workshop </a:t>
            </a:r>
            <a:r>
              <a:rPr lang="en-GB" dirty="0"/>
              <a:t>1:  “DNA repair mechanisms &amp; Chromatin remodelling</a:t>
            </a:r>
            <a:r>
              <a:rPr lang="en-GB" dirty="0" smtClean="0"/>
              <a:t>” (Cologne, Schumacher)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/>
              <a:t>Workshop 2:  “DNA repair and DDR: cellular metabolism &amp; diseases</a:t>
            </a:r>
            <a:r>
              <a:rPr lang="en-GB" dirty="0" smtClean="0"/>
              <a:t>” (Milano, </a:t>
            </a:r>
            <a:r>
              <a:rPr lang="en-GB" dirty="0" err="1" smtClean="0"/>
              <a:t>Branzei</a:t>
            </a:r>
            <a:r>
              <a:rPr lang="en-GB" dirty="0" smtClean="0"/>
              <a:t>)</a:t>
            </a:r>
          </a:p>
          <a:p>
            <a:pPr algn="just"/>
            <a:r>
              <a:rPr lang="en-GB" dirty="0"/>
              <a:t>Workshop 3:  “DNA Replication and Transcription upon DNA damage</a:t>
            </a:r>
            <a:r>
              <a:rPr lang="en-GB" dirty="0" smtClean="0"/>
              <a:t>” (</a:t>
            </a:r>
            <a:r>
              <a:rPr lang="en-GB" dirty="0" err="1" smtClean="0"/>
              <a:t>Ladurner</a:t>
            </a:r>
            <a:r>
              <a:rPr lang="en-GB" dirty="0" smtClean="0"/>
              <a:t>, Munich)</a:t>
            </a:r>
          </a:p>
          <a:p>
            <a:pPr algn="just"/>
            <a:r>
              <a:rPr lang="en-GB" dirty="0"/>
              <a:t>Workshop 4: “Biomarker discovery in DNA repair-associated pathologies</a:t>
            </a:r>
            <a:r>
              <a:rPr lang="en-GB" dirty="0" smtClean="0"/>
              <a:t>” (Norgenotech, Oslo)</a:t>
            </a:r>
          </a:p>
          <a:p>
            <a:pPr algn="just"/>
            <a:endParaRPr lang="en-GB" b="1" dirty="0" smtClean="0"/>
          </a:p>
          <a:p>
            <a:pPr algn="just"/>
            <a:r>
              <a:rPr lang="en-GB" b="1" dirty="0" smtClean="0"/>
              <a:t>ii</a:t>
            </a:r>
            <a:r>
              <a:rPr lang="en-GB" b="1" dirty="0"/>
              <a:t>. Organisation of aDDRess Summer Schools</a:t>
            </a:r>
            <a:r>
              <a:rPr lang="en-GB" b="1" dirty="0" smtClean="0"/>
              <a:t>: </a:t>
            </a:r>
          </a:p>
          <a:p>
            <a:pPr algn="just"/>
            <a:r>
              <a:rPr lang="en-GB" dirty="0" smtClean="0"/>
              <a:t>-The Bioinformatics Summer School (FORTH)</a:t>
            </a:r>
          </a:p>
          <a:p>
            <a:pPr algn="just"/>
            <a:r>
              <a:rPr lang="en-GB" dirty="0" smtClean="0"/>
              <a:t>-The </a:t>
            </a:r>
            <a:r>
              <a:rPr lang="en-GB" dirty="0" err="1" smtClean="0"/>
              <a:t>Bioimaging</a:t>
            </a:r>
            <a:r>
              <a:rPr lang="en-GB" dirty="0" smtClean="0"/>
              <a:t> Summer School (CNRS-Paris7)</a:t>
            </a:r>
          </a:p>
          <a:p>
            <a:pPr algn="just"/>
            <a:endParaRPr lang="en-GB" dirty="0" smtClean="0"/>
          </a:p>
          <a:p>
            <a:pPr algn="just"/>
            <a:r>
              <a:rPr lang="en-GB" b="1" dirty="0" smtClean="0"/>
              <a:t>iii</a:t>
            </a:r>
            <a:r>
              <a:rPr lang="en-GB" b="1" dirty="0"/>
              <a:t>. Organisation of Annual Network </a:t>
            </a:r>
            <a:r>
              <a:rPr lang="en-GB" b="1" dirty="0" smtClean="0"/>
              <a:t>Meetings</a:t>
            </a:r>
            <a:endParaRPr lang="en-US" dirty="0"/>
          </a:p>
          <a:p>
            <a:pPr algn="just"/>
            <a:r>
              <a:rPr lang="en-GB" b="1" dirty="0" smtClean="0"/>
              <a:t>iv. Organisation </a:t>
            </a:r>
            <a:r>
              <a:rPr lang="en-GB" b="1" dirty="0"/>
              <a:t>of a final Network </a:t>
            </a:r>
            <a:r>
              <a:rPr lang="en-GB" b="1" dirty="0" smtClean="0"/>
              <a:t>Conference (Heraklion, Garinis)</a:t>
            </a:r>
          </a:p>
          <a:p>
            <a:pPr algn="just"/>
            <a:r>
              <a:rPr lang="en-GB" b="1" dirty="0"/>
              <a:t>vi. Attendance at international conferences and </a:t>
            </a:r>
            <a:r>
              <a:rPr lang="en-GB" b="1" dirty="0" smtClean="0"/>
              <a:t>symposia</a:t>
            </a:r>
            <a:endParaRPr lang="en-US" dirty="0"/>
          </a:p>
          <a:p>
            <a:pPr algn="just"/>
            <a:r>
              <a:rPr lang="en-GB" b="1" dirty="0"/>
              <a:t>vii. Specialized, </a:t>
            </a:r>
            <a:r>
              <a:rPr lang="en-GB" b="1" dirty="0" smtClean="0"/>
              <a:t>task-centred </a:t>
            </a:r>
            <a:r>
              <a:rPr lang="en-GB" b="1" dirty="0"/>
              <a:t>learning during </a:t>
            </a:r>
            <a:r>
              <a:rPr lang="en-GB" b="1" dirty="0" smtClean="0"/>
              <a:t>secondments 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0688"/>
            <a:ext cx="9036496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564904"/>
            <a:ext cx="9036496" cy="41764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55" y="-99392"/>
            <a:ext cx="462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Network-wide training events</a:t>
            </a:r>
            <a:endParaRPr lang="el-GR" sz="2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21661"/>
              </p:ext>
            </p:extLst>
          </p:nvPr>
        </p:nvGraphicFramePr>
        <p:xfrm>
          <a:off x="251519" y="435733"/>
          <a:ext cx="8496945" cy="6233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776">
                  <a:extLst>
                    <a:ext uri="{9D8B030D-6E8A-4147-A177-3AD203B41FA5}">
                      <a16:colId xmlns:a16="http://schemas.microsoft.com/office/drawing/2014/main" val="3279573411"/>
                    </a:ext>
                  </a:extLst>
                </a:gridCol>
                <a:gridCol w="4605914">
                  <a:extLst>
                    <a:ext uri="{9D8B030D-6E8A-4147-A177-3AD203B41FA5}">
                      <a16:colId xmlns:a16="http://schemas.microsoft.com/office/drawing/2014/main" val="1366558245"/>
                    </a:ext>
                  </a:extLst>
                </a:gridCol>
                <a:gridCol w="590737">
                  <a:extLst>
                    <a:ext uri="{9D8B030D-6E8A-4147-A177-3AD203B41FA5}">
                      <a16:colId xmlns:a16="http://schemas.microsoft.com/office/drawing/2014/main" val="819021203"/>
                    </a:ext>
                  </a:extLst>
                </a:gridCol>
                <a:gridCol w="1887192">
                  <a:extLst>
                    <a:ext uri="{9D8B030D-6E8A-4147-A177-3AD203B41FA5}">
                      <a16:colId xmlns:a16="http://schemas.microsoft.com/office/drawing/2014/main" val="3890012578"/>
                    </a:ext>
                  </a:extLst>
                </a:gridCol>
                <a:gridCol w="1062326">
                  <a:extLst>
                    <a:ext uri="{9D8B030D-6E8A-4147-A177-3AD203B41FA5}">
                      <a16:colId xmlns:a16="http://schemas.microsoft.com/office/drawing/2014/main" val="3644005371"/>
                    </a:ext>
                  </a:extLst>
                </a:gridCol>
              </a:tblGrid>
              <a:tr h="242541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Table 1.2 b Main Network-Wide Training Events, Conferences and Contribution of Beneficiaries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588408"/>
                  </a:ext>
                </a:extLst>
              </a:tr>
              <a:tr h="460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Main Training Events &amp; Conferences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ECTS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Lead Institution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Project Month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254411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Initial Network Meeting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FORTH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064414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r>
                        <a:rPr lang="en-GB" sz="1400" baseline="30000" dirty="0">
                          <a:effectLst/>
                        </a:rPr>
                        <a:t>st</a:t>
                      </a:r>
                      <a:r>
                        <a:rPr lang="en-GB" sz="1400" dirty="0">
                          <a:effectLst/>
                        </a:rPr>
                        <a:t> Annual Meeting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UKK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71077"/>
                  </a:ext>
                </a:extLst>
              </a:tr>
              <a:tr h="460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Workshop 1: “DNA repair mechanisms and Chromatin remodelling”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UKK, Norgenotech, UCPH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67557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r>
                        <a:rPr lang="en-GB" sz="1400" baseline="30000" dirty="0">
                          <a:effectLst/>
                        </a:rPr>
                        <a:t>nd</a:t>
                      </a:r>
                      <a:r>
                        <a:rPr lang="en-GB" sz="1400" dirty="0">
                          <a:effectLst/>
                        </a:rPr>
                        <a:t> Annual Meeting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IFOM, ICRC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649761"/>
                  </a:ext>
                </a:extLst>
              </a:tr>
              <a:tr h="460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Workshop 2: “DNA repair and DDR: from molecular mechanisms to disease”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IFOM, Genevia,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595345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r>
                        <a:rPr lang="en-GB" sz="1400" baseline="30000" dirty="0">
                          <a:effectLst/>
                        </a:rPr>
                        <a:t>st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aDDRess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Summer </a:t>
                      </a:r>
                      <a:r>
                        <a:rPr lang="en-GB" sz="1400" dirty="0">
                          <a:effectLst/>
                        </a:rPr>
                        <a:t>School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FORTH, UKK, CG</a:t>
                      </a:r>
                      <a:r>
                        <a:rPr lang="en-GB" sz="1400" baseline="300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558817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r>
                        <a:rPr lang="en-GB" sz="1400" baseline="30000">
                          <a:effectLst/>
                        </a:rPr>
                        <a:t>rd</a:t>
                      </a:r>
                      <a:r>
                        <a:rPr lang="en-GB" sz="1400">
                          <a:effectLst/>
                        </a:rPr>
                        <a:t> Annual Meeting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LMU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7554"/>
                  </a:ext>
                </a:extLst>
              </a:tr>
              <a:tr h="460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Workshop 3: “DNA Replication and Transcription upon DNA damage”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LMU, LXRepair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60923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r>
                        <a:rPr lang="en-GB" sz="1400" baseline="30000">
                          <a:effectLst/>
                        </a:rPr>
                        <a:t>nd </a:t>
                      </a:r>
                      <a:r>
                        <a:rPr lang="en-GB" sz="1400">
                          <a:effectLst/>
                        </a:rPr>
                        <a:t>aDDRess Summer School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IGBMC, GURDON, IESL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601906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r>
                        <a:rPr lang="en-GB" sz="1400" baseline="30000">
                          <a:effectLst/>
                        </a:rPr>
                        <a:t>th</a:t>
                      </a:r>
                      <a:r>
                        <a:rPr lang="en-GB" sz="1400">
                          <a:effectLst/>
                        </a:rPr>
                        <a:t> Annual Meeting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KI, Genevia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689794"/>
                  </a:ext>
                </a:extLst>
              </a:tr>
              <a:tr h="460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Workshop 4: “Biomarker discovery in DNA repair-associated pathologies”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Norgenotech, LXRepair, Genevia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09009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Final Network Conference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FORTH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574003"/>
                  </a:ext>
                </a:extLst>
              </a:tr>
              <a:tr h="460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Main Transferrable skills courses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ECTS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Lead Institution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Project Month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95928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Course 1: Project Management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NKI, STEP-C, LXRepair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7661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Course 2: Laboratory Animal Science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FORTH, IFOM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458701"/>
                  </a:ext>
                </a:extLst>
              </a:tr>
              <a:tr h="460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Course 3: Communication, Scientific Writing &amp; Presentation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NKI, CTCC, SISSA, UNIGE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64437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Course 4: Bioethics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UKK, FORTH, KI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4697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Course 5: Business &amp; Entrepreneurship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Norgenotech, STEP-C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40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5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55" y="-99392"/>
            <a:ext cx="7080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Network-wide training events: how it works!</a:t>
            </a:r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692696"/>
            <a:ext cx="941155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example: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 1: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meeting (1-2 hours)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-Annual meeting (ESRs present their progress on the project for 15 min + 5 min questions)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 2: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1 (5-8 local and aDDRess speakers)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 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(only for ESRs):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-a 2-3 hours course 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summer school (2-3 speakers on the topic for 2-3 hours)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Expenses: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-PIs cover their accommodation/travelling expenses from management &amp; indirect costs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-Coffee breaks, lunches and dinners: the organizer issues an invoice to all beneficiaries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(50-200 euros)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-ESRs cover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their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accommodation/travelling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expenses 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costs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4134" y="980728"/>
            <a:ext cx="4471754" cy="312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99592" y="96967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PERSONAL CAREER DEVELOPMENT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026" y="4725144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Personal Career Development Plan (PCDP) will be an organizational scheme ensuring that all types of training activities (Local and Network-wide) and the scientific resources of the consortium will be exploited in an optimal way tailored to the individual ESR.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researcher and personal supervisor will establish an initial PCDP within the first month of the commencement of training.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788" y="18864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Size, Structure &amp; balance of the training program</a:t>
            </a:r>
            <a:endParaRPr lang="el-GR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08663"/>
              </p:ext>
            </p:extLst>
          </p:nvPr>
        </p:nvGraphicFramePr>
        <p:xfrm>
          <a:off x="1503936" y="980728"/>
          <a:ext cx="6524448" cy="56166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34267">
                  <a:extLst>
                    <a:ext uri="{9D8B030D-6E8A-4147-A177-3AD203B41FA5}">
                      <a16:colId xmlns:a16="http://schemas.microsoft.com/office/drawing/2014/main" val="836436476"/>
                    </a:ext>
                  </a:extLst>
                </a:gridCol>
                <a:gridCol w="1959198">
                  <a:extLst>
                    <a:ext uri="{9D8B030D-6E8A-4147-A177-3AD203B41FA5}">
                      <a16:colId xmlns:a16="http://schemas.microsoft.com/office/drawing/2014/main" val="2537984237"/>
                    </a:ext>
                  </a:extLst>
                </a:gridCol>
                <a:gridCol w="1523301">
                  <a:extLst>
                    <a:ext uri="{9D8B030D-6E8A-4147-A177-3AD203B41FA5}">
                      <a16:colId xmlns:a16="http://schemas.microsoft.com/office/drawing/2014/main" val="2799873765"/>
                    </a:ext>
                  </a:extLst>
                </a:gridCol>
                <a:gridCol w="1307682">
                  <a:extLst>
                    <a:ext uri="{9D8B030D-6E8A-4147-A177-3AD203B41FA5}">
                      <a16:colId xmlns:a16="http://schemas.microsoft.com/office/drawing/2014/main" val="2536450692"/>
                    </a:ext>
                  </a:extLst>
                </a:gridCol>
              </a:tblGrid>
              <a:tr h="2968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Table 1.2 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Recruitment Deliverables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25152"/>
                  </a:ext>
                </a:extLst>
              </a:tr>
              <a:tr h="5594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Researcher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Recruiting Participant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Start Month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Duration (months)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572720737"/>
                  </a:ext>
                </a:extLst>
              </a:tr>
              <a:tr h="296816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ESR1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IFOM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4159063212"/>
                  </a:ext>
                </a:extLst>
              </a:tr>
              <a:tr h="296816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ESR2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CNRS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835562015"/>
                  </a:ext>
                </a:extLst>
              </a:tr>
              <a:tr h="296816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ESR3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Paris7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1959914625"/>
                  </a:ext>
                </a:extLst>
              </a:tr>
              <a:tr h="29768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ESR4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LMU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539844126"/>
                  </a:ext>
                </a:extLst>
              </a:tr>
              <a:tr h="29768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ESR5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NKI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3909573113"/>
                  </a:ext>
                </a:extLst>
              </a:tr>
              <a:tr h="29768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ESR6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UCPH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1074324305"/>
                  </a:ext>
                </a:extLst>
              </a:tr>
              <a:tr h="29768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ESR7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FORTH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1116231255"/>
                  </a:ext>
                </a:extLst>
              </a:tr>
              <a:tr h="29768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ESR8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EPFL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3496526813"/>
                  </a:ext>
                </a:extLst>
              </a:tr>
              <a:tr h="29768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ESR9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507609396"/>
                  </a:ext>
                </a:extLst>
              </a:tr>
              <a:tr h="29768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ESR10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FORTH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152577710"/>
                  </a:ext>
                </a:extLst>
              </a:tr>
              <a:tr h="29768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ESR11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UKK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3934816473"/>
                  </a:ext>
                </a:extLst>
              </a:tr>
              <a:tr h="29768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ESR12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ICRC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1810230335"/>
                  </a:ext>
                </a:extLst>
              </a:tr>
              <a:tr h="29768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ESR13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LXRepair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647793831"/>
                  </a:ext>
                </a:extLst>
              </a:tr>
              <a:tr h="29768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ESR14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Genevia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3892323004"/>
                  </a:ext>
                </a:extLst>
              </a:tr>
              <a:tr h="29768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ESR15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Norgenotech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2486793959"/>
                  </a:ext>
                </a:extLst>
              </a:tr>
              <a:tr h="29768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 ESRs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540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0" marR="32280" marT="15857" marB="15857" anchor="ctr"/>
                </a:tc>
                <a:extLst>
                  <a:ext uri="{0D108BD9-81ED-4DB2-BD59-A6C34878D82A}">
                    <a16:rowId xmlns:a16="http://schemas.microsoft.com/office/drawing/2014/main" val="6914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416824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654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Network Organisation and Management Structure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6"/>
            <a:ext cx="18218024" cy="3842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5" y="0"/>
            <a:ext cx="53617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Our website: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www.itn-address.gr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5736" y="2636912"/>
            <a:ext cx="444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ess Management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448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808" y="260648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ess focus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62473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71046"/>
            <a:ext cx="444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ess Management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564904"/>
            <a:ext cx="85587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Coordinator's obligations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-Monitor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the action is implemented properly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-Act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intermediary for all communication between consortium and the REA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-Request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review any document or information required by the REA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completeness, correctness and quality)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-Submit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deliverables and reports to the REA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-Ensure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all payments to other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beneficiaries 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made without unjustified delay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-Inform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REA of the amounts paid to each beneficiary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Coordinator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cannot delegate these tasks to any other beneficiary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subcontract them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third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party.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all other duties, the Coordinator will recruit a Program manager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93911"/>
            <a:ext cx="9302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aDDRess is an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ETN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European Training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ETN: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post-graduate training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specific and inter-disciplinary scientific fields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ESRs should be registered for a PhD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PhD itself is not a deliverable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448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71046"/>
            <a:ext cx="444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ess Management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9817" y="764704"/>
            <a:ext cx="913904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Role of the Beneficiaries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Article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41.2a of the GA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Beneficiary Register up to date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events likely to affect/delay the implementation of the project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Submit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coordinator in good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•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financial statements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•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needed to draw up the technical reports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•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Ethics committee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notifications/authorizations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activities raising ethics issues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•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 other document required by the REA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-Beneficiaries are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jointly liable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implementation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action.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-Beneficiaries have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responsibility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their own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statement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8448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71046"/>
            <a:ext cx="444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ess Management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64704"/>
            <a:ext cx="909736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Consortium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(CA)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arrangement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between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beneficiaries.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Essential for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smooth implementation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project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Covers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1)the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organization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consortium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2)management of access to the electronic exchange system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3)distribution of EU funding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4)additional rules on rights and obligations related to background and results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5)Settlement of internal disputes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6)liability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confidentiality arrangements between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not contain any provision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contrary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be submitted 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deliverable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beginning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signed by all beneficiaries should be uploaded in the Continuous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448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71046"/>
            <a:ext cx="4262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ess Recruitment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64704"/>
            <a:ext cx="941796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Eligibility:</a:t>
            </a:r>
          </a:p>
          <a:p>
            <a:pPr marL="342900" indent="-342900">
              <a:buAutoNum type="arabicPeriod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Nationality: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Mobility rule: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researcher must not have resided or carried out his/her main activity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(work, studies, etc.) in the country of his/her host organization for &gt;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12months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3 years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immediately prior to his/her recruitment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Short stays, such as holidays, are not taken into account.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Stage rule: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ESR shall at the date of recruitment by the host organization, be in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first 4 years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(full-time equivalent research experience) of their research careers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not been awarded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doctoral degree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any discipline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Duration  of recruitment: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min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months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max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36 months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/>
              <a:t>Note: The participant is strongly encouraged to find </a:t>
            </a:r>
            <a:r>
              <a:rPr lang="en-US" b="1" i="1" dirty="0" smtClean="0"/>
              <a:t>additional funding from other sources </a:t>
            </a:r>
            <a:r>
              <a:rPr lang="en-US" i="1" dirty="0" smtClean="0"/>
              <a:t>in </a:t>
            </a:r>
          </a:p>
          <a:p>
            <a:r>
              <a:rPr lang="en-US" i="1" dirty="0" smtClean="0"/>
              <a:t>order to fund the 4</a:t>
            </a:r>
            <a:r>
              <a:rPr lang="en-US" i="1" baseline="30000" dirty="0" smtClean="0"/>
              <a:t>th</a:t>
            </a:r>
            <a:r>
              <a:rPr lang="en-US" i="1" dirty="0" smtClean="0"/>
              <a:t> year of doctoral studies</a:t>
            </a:r>
            <a:r>
              <a:rPr lang="en-US" i="1" dirty="0"/>
              <a:t>.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448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71046"/>
            <a:ext cx="4262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ess Recruitment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512" y="655821"/>
            <a:ext cx="9007594" cy="830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 process: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-Advertise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publish vacancies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internationally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•Beneficiaries must publish vacancies as widely as possible,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•Obligatory publication in the EURAXESS Jobs Portal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-Follow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 open, transparent, impartial, equitable and merit-based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recruitment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-Ensure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conflict of interest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exists in or arises from the recruitment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family, economic interest, emotional life,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consortium should agree on drafting and advertising the vacancies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-Use a common recruitment platform for receiving applications.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 have hired the ESR: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-Ensure that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career development plan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established and is agreed upon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signed by the Supervisor and the researcher. Regular updates needed!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-Ensure that the researcher works on 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individual research project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-Secondments: up to 30% of the recruitment period. Short stays don’t count.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may lead to a reduction of the Grant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448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71046"/>
            <a:ext cx="4262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ess Recruitment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512" y="655821"/>
            <a:ext cx="9889246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 process: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 have hired the ESR: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-Ensure that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career development plan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established and is agreed upon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signed by the Supervisor and the researcher. Regular updates needed!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-Ensure that the researcher works on 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individual research project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-Secondments: up to 30% of the recruitment period. Short stays don’t count.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-Each beneficiary must submit a 'researcher declaration' within 20 days after the recruitment of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ESR (Art. 19.1 of the GA).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-Non-compliance may lead to a reduction of the Grant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448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71046"/>
            <a:ext cx="4262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ess Recruitment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512" y="655821"/>
            <a:ext cx="9030036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Don'ts!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-The Researcher is recruited by one beneficiary but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reality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hosted at another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institution.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Must be physically hosted at the premises of the recruiting beneficiary).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-Recruited researchers seconded to organizations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consortium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-The researcher recruited to work in the project is in reality a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"normal "employee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university/company that works on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non-project-related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tasks.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Recruited fellows must work full-time on the project.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-Direct recruitment of fellows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fair and transparent recruitment process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with the recruitment date for the eligibility of the researcher.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-The host has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premises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448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71046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ess Reporting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448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034" y="980728"/>
            <a:ext cx="502573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report (12 months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+ 60 days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Periodic technical report (24months + 60 days)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Periodic technical report (48 months + 60 days)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Final report (48 months + 60 days)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reporting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-publishable summary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-deliverables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-milestones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-critical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risks,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-publications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-patents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-gender 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-researcher declarations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187624" y="161084"/>
            <a:ext cx="68407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Joint Training and Research Programme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Chromatin Dynamics &amp; 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DNA Damage Response 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14110" y="1484523"/>
            <a:ext cx="6992874" cy="51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768752" cy="565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4908" y="1908206"/>
            <a:ext cx="4812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</a:t>
            </a:r>
            <a:endParaRPr lang="el-GR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0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ess scientific focus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904656" cy="3672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0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ess scientific focus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268760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-To establish a European research platform of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excellence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 the field of Chromatin dynamics and the DNA damage Response by integrating research from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mechanisms to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translational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research applications.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-To create a Network dedicated to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high-quality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ESRs promoting their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careers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their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own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scientific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future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employment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prospects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-To transform our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long-term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collaborations into a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high-impact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intellectual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network and build durable links between the participating labs and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(SMEs).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2887" y="116632"/>
            <a:ext cx="444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ess Objectives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-8574"/>
            <a:ext cx="4737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ess Objectives in WPs</a:t>
            </a:r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905566"/>
              </p:ext>
            </p:extLst>
          </p:nvPr>
        </p:nvGraphicFramePr>
        <p:xfrm>
          <a:off x="107505" y="1268760"/>
          <a:ext cx="8928993" cy="4464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938">
                  <a:extLst>
                    <a:ext uri="{9D8B030D-6E8A-4147-A177-3AD203B41FA5}">
                      <a16:colId xmlns:a16="http://schemas.microsoft.com/office/drawing/2014/main" val="3054893979"/>
                    </a:ext>
                  </a:extLst>
                </a:gridCol>
                <a:gridCol w="2496485">
                  <a:extLst>
                    <a:ext uri="{9D8B030D-6E8A-4147-A177-3AD203B41FA5}">
                      <a16:colId xmlns:a16="http://schemas.microsoft.com/office/drawing/2014/main" val="410583027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86204855"/>
                    </a:ext>
                  </a:extLst>
                </a:gridCol>
                <a:gridCol w="736132">
                  <a:extLst>
                    <a:ext uri="{9D8B030D-6E8A-4147-A177-3AD203B41FA5}">
                      <a16:colId xmlns:a16="http://schemas.microsoft.com/office/drawing/2014/main" val="1541743447"/>
                    </a:ext>
                  </a:extLst>
                </a:gridCol>
                <a:gridCol w="868218">
                  <a:extLst>
                    <a:ext uri="{9D8B030D-6E8A-4147-A177-3AD203B41FA5}">
                      <a16:colId xmlns:a16="http://schemas.microsoft.com/office/drawing/2014/main" val="1589975928"/>
                    </a:ext>
                  </a:extLst>
                </a:gridCol>
                <a:gridCol w="1364468">
                  <a:extLst>
                    <a:ext uri="{9D8B030D-6E8A-4147-A177-3AD203B41FA5}">
                      <a16:colId xmlns:a16="http://schemas.microsoft.com/office/drawing/2014/main" val="1759090661"/>
                    </a:ext>
                  </a:extLst>
                </a:gridCol>
                <a:gridCol w="991624">
                  <a:extLst>
                    <a:ext uri="{9D8B030D-6E8A-4147-A177-3AD203B41FA5}">
                      <a16:colId xmlns:a16="http://schemas.microsoft.com/office/drawing/2014/main" val="902771914"/>
                    </a:ext>
                  </a:extLst>
                </a:gridCol>
              </a:tblGrid>
              <a:tr h="469947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1.1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Package (WP) </a:t>
                      </a:r>
                      <a:r>
                        <a:rPr lang="en-GB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112319"/>
                  </a:ext>
                </a:extLst>
              </a:tr>
              <a:tr h="704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 No. (section)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 Title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Beneficiary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Month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month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Activity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ESRs Involvement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801247"/>
                  </a:ext>
                </a:extLst>
              </a:tr>
              <a:tr h="234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WP1 (B.3.2)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FORTH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1295" indent="-201295"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7696417"/>
                  </a:ext>
                </a:extLst>
              </a:tr>
              <a:tr h="234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WP2 (B.3.2)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&amp; Evaluation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FORTH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1295" indent="-201295"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7945066"/>
                  </a:ext>
                </a:extLst>
              </a:tr>
              <a:tr h="234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WP3 (B.1.2)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LMU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1295" indent="-201295"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9809809"/>
                  </a:ext>
                </a:extLst>
              </a:tr>
              <a:tr h="469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WP4 (B.1.1)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DNA repair mechanisms &amp; Chromatin architecture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UCPH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501977"/>
                  </a:ext>
                </a:extLst>
              </a:tr>
              <a:tr h="469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WP5 (B.1.1)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Genome maintenance in development &amp; disease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EPFL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14399"/>
                  </a:ext>
                </a:extLst>
              </a:tr>
              <a:tr h="704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WP6 (B.1.1)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Novel approaches for the study of DNA repair-deficient disorders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LXRepair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1295" indent="-201295"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77331"/>
                  </a:ext>
                </a:extLst>
              </a:tr>
              <a:tr h="469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WP7 (B.2.3.2)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Dissemination activities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CNRS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1295" indent="-201295"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Dissemination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3619291"/>
                  </a:ext>
                </a:extLst>
              </a:tr>
              <a:tr h="469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WP8 (B.2.3.1)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engagement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1295" indent="-201295"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Outreach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256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1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-8574"/>
            <a:ext cx="4737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ess Objectives in WPs</a:t>
            </a:r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631" y="471060"/>
            <a:ext cx="84307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i.	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DNA Repair mechanisms &amp; chromatin architecture (WP4).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ii.	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Genome maintenance in development and disease (WP5).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iii.	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Novel approaches to study DNA repair-deficient disorders (WP6)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77072"/>
            <a:ext cx="5904656" cy="273630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3816424" cy="208823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5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95525"/>
              </p:ext>
            </p:extLst>
          </p:nvPr>
        </p:nvGraphicFramePr>
        <p:xfrm>
          <a:off x="-1" y="476672"/>
          <a:ext cx="9144002" cy="62409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39498">
                  <a:extLst>
                    <a:ext uri="{9D8B030D-6E8A-4147-A177-3AD203B41FA5}">
                      <a16:colId xmlns:a16="http://schemas.microsoft.com/office/drawing/2014/main" val="789714050"/>
                    </a:ext>
                  </a:extLst>
                </a:gridCol>
                <a:gridCol w="183978">
                  <a:extLst>
                    <a:ext uri="{9D8B030D-6E8A-4147-A177-3AD203B41FA5}">
                      <a16:colId xmlns:a16="http://schemas.microsoft.com/office/drawing/2014/main" val="3495903367"/>
                    </a:ext>
                  </a:extLst>
                </a:gridCol>
                <a:gridCol w="671148">
                  <a:extLst>
                    <a:ext uri="{9D8B030D-6E8A-4147-A177-3AD203B41FA5}">
                      <a16:colId xmlns:a16="http://schemas.microsoft.com/office/drawing/2014/main" val="2926204901"/>
                    </a:ext>
                  </a:extLst>
                </a:gridCol>
                <a:gridCol w="682218">
                  <a:extLst>
                    <a:ext uri="{9D8B030D-6E8A-4147-A177-3AD203B41FA5}">
                      <a16:colId xmlns:a16="http://schemas.microsoft.com/office/drawing/2014/main" val="1891793386"/>
                    </a:ext>
                  </a:extLst>
                </a:gridCol>
                <a:gridCol w="613592">
                  <a:extLst>
                    <a:ext uri="{9D8B030D-6E8A-4147-A177-3AD203B41FA5}">
                      <a16:colId xmlns:a16="http://schemas.microsoft.com/office/drawing/2014/main" val="3886394368"/>
                    </a:ext>
                  </a:extLst>
                </a:gridCol>
                <a:gridCol w="572552">
                  <a:extLst>
                    <a:ext uri="{9D8B030D-6E8A-4147-A177-3AD203B41FA5}">
                      <a16:colId xmlns:a16="http://schemas.microsoft.com/office/drawing/2014/main" val="2091878420"/>
                    </a:ext>
                  </a:extLst>
                </a:gridCol>
                <a:gridCol w="613592">
                  <a:extLst>
                    <a:ext uri="{9D8B030D-6E8A-4147-A177-3AD203B41FA5}">
                      <a16:colId xmlns:a16="http://schemas.microsoft.com/office/drawing/2014/main" val="259814169"/>
                    </a:ext>
                  </a:extLst>
                </a:gridCol>
                <a:gridCol w="144735">
                  <a:extLst>
                    <a:ext uri="{9D8B030D-6E8A-4147-A177-3AD203B41FA5}">
                      <a16:colId xmlns:a16="http://schemas.microsoft.com/office/drawing/2014/main" val="2610768404"/>
                    </a:ext>
                  </a:extLst>
                </a:gridCol>
                <a:gridCol w="1747847">
                  <a:extLst>
                    <a:ext uri="{9D8B030D-6E8A-4147-A177-3AD203B41FA5}">
                      <a16:colId xmlns:a16="http://schemas.microsoft.com/office/drawing/2014/main" val="237119162"/>
                    </a:ext>
                  </a:extLst>
                </a:gridCol>
                <a:gridCol w="912313">
                  <a:extLst>
                    <a:ext uri="{9D8B030D-6E8A-4147-A177-3AD203B41FA5}">
                      <a16:colId xmlns:a16="http://schemas.microsoft.com/office/drawing/2014/main" val="619026194"/>
                    </a:ext>
                  </a:extLst>
                </a:gridCol>
                <a:gridCol w="187972">
                  <a:extLst>
                    <a:ext uri="{9D8B030D-6E8A-4147-A177-3AD203B41FA5}">
                      <a16:colId xmlns:a16="http://schemas.microsoft.com/office/drawing/2014/main" val="3032010728"/>
                    </a:ext>
                  </a:extLst>
                </a:gridCol>
                <a:gridCol w="674557">
                  <a:extLst>
                    <a:ext uri="{9D8B030D-6E8A-4147-A177-3AD203B41FA5}">
                      <a16:colId xmlns:a16="http://schemas.microsoft.com/office/drawing/2014/main" val="4126314668"/>
                    </a:ext>
                  </a:extLst>
                </a:gridCol>
              </a:tblGrid>
              <a:tr h="917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Consortium Member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Legal Entity short Name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Academic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Non-Academic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Awards Doctoral Degrees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Country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Dept./Division/Laboratory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Scientist-in-Charge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Role of Partner Organisation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103151"/>
                  </a:ext>
                </a:extLst>
              </a:tr>
              <a:tr h="152891"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Beneficiaries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05422"/>
                  </a:ext>
                </a:extLst>
              </a:tr>
              <a:tr h="305782">
                <a:tc gridSpan="2">
                  <a:txBody>
                    <a:bodyPr/>
                    <a:lstStyle/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 IFOM Fondazione Instituto di  </a:t>
                      </a:r>
                      <a:endParaRPr lang="en-US" sz="1000">
                        <a:effectLst/>
                      </a:endParaRPr>
                    </a:p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    Oncologia Moleculare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IFOM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Italy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DNA repair laboratory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Dana Branzei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extLst>
                  <a:ext uri="{0D108BD9-81ED-4DB2-BD59-A6C34878D82A}">
                    <a16:rowId xmlns:a16="http://schemas.microsoft.com/office/drawing/2014/main" val="1283722497"/>
                  </a:ext>
                </a:extLst>
              </a:tr>
              <a:tr h="305782">
                <a:tc gridSpan="2">
                  <a:txBody>
                    <a:bodyPr/>
                    <a:lstStyle/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2. Ludwig-Maximilians-Universitaet Muenchen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LMU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Germany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Department of Physiological Chemistry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Andreas Ladurner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extLst>
                  <a:ext uri="{0D108BD9-81ED-4DB2-BD59-A6C34878D82A}">
                    <a16:rowId xmlns:a16="http://schemas.microsoft.com/office/drawing/2014/main" val="1441992761"/>
                  </a:ext>
                </a:extLst>
              </a:tr>
              <a:tr h="458673">
                <a:tc gridSpan="2">
                  <a:txBody>
                    <a:bodyPr/>
                    <a:lstStyle/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3. Foundation for Research and Technology –  </a:t>
                      </a:r>
                      <a:endParaRPr lang="en-US" sz="1000">
                        <a:effectLst/>
                      </a:endParaRPr>
                    </a:p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    Hellas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FORTH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Greece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Institute of Molecular Biology and Biotechnology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George Garinis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Babis </a:t>
                      </a:r>
                      <a:r>
                        <a:rPr lang="en-GB" sz="1000" dirty="0" err="1" smtClean="0">
                          <a:effectLst/>
                        </a:rPr>
                        <a:t>Spilianakis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extLst>
                  <a:ext uri="{0D108BD9-81ED-4DB2-BD59-A6C34878D82A}">
                    <a16:rowId xmlns:a16="http://schemas.microsoft.com/office/drawing/2014/main" val="3708839686"/>
                  </a:ext>
                </a:extLst>
              </a:tr>
              <a:tr h="458673">
                <a:tc gridSpan="2">
                  <a:txBody>
                    <a:bodyPr/>
                    <a:lstStyle/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4. Karolinska Institutet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KI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Sweden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Department of Medical Biochemistry and Biophysics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Nicola Crosetto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extLst>
                  <a:ext uri="{0D108BD9-81ED-4DB2-BD59-A6C34878D82A}">
                    <a16:rowId xmlns:a16="http://schemas.microsoft.com/office/drawing/2014/main" val="1942159441"/>
                  </a:ext>
                </a:extLst>
              </a:tr>
              <a:tr h="611565">
                <a:tc gridSpan="2">
                  <a:txBody>
                    <a:bodyPr/>
                    <a:lstStyle/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r>
                        <a:rPr lang="en-GB" sz="1000">
                          <a:effectLst/>
                        </a:rPr>
                        <a:t>. Stichting Het Nederlands Kanker Instituut-Antoni van Leeuwenhoek Ziekenhuis.</a:t>
                      </a:r>
                      <a:endParaRPr lang="en-US" sz="1000">
                        <a:effectLst/>
                      </a:endParaRPr>
                    </a:p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NKI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Netherlands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Division of Oncogenomics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Jacqueline Jacobs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extLst>
                  <a:ext uri="{0D108BD9-81ED-4DB2-BD59-A6C34878D82A}">
                    <a16:rowId xmlns:a16="http://schemas.microsoft.com/office/drawing/2014/main" val="1344429431"/>
                  </a:ext>
                </a:extLst>
              </a:tr>
              <a:tr h="458673">
                <a:tc gridSpan="2">
                  <a:txBody>
                    <a:bodyPr/>
                    <a:lstStyle/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6. Klinikum der Universitaet zu Köln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UKK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Germany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Institute for Genome Stability in Ageing and Disease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Björn Schumacher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extLst>
                  <a:ext uri="{0D108BD9-81ED-4DB2-BD59-A6C34878D82A}">
                    <a16:rowId xmlns:a16="http://schemas.microsoft.com/office/drawing/2014/main" val="3976664718"/>
                  </a:ext>
                </a:extLst>
              </a:tr>
              <a:tr h="458673">
                <a:tc gridSpan="2">
                  <a:txBody>
                    <a:bodyPr/>
                    <a:lstStyle/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7. Ecole Polytechnique Federale de Lausanne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EPFL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Switzerland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Swiss Institute for Experimental Cancer Research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Joachim Lingner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extLst>
                  <a:ext uri="{0D108BD9-81ED-4DB2-BD59-A6C34878D82A}">
                    <a16:rowId xmlns:a16="http://schemas.microsoft.com/office/drawing/2014/main" val="2579605625"/>
                  </a:ext>
                </a:extLst>
              </a:tr>
              <a:tr h="305782">
                <a:tc gridSpan="2">
                  <a:txBody>
                    <a:bodyPr/>
                    <a:lstStyle/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8. Université Paris Diderot-Paris 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Paris7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France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Epigenetics and Cell Fate Center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Sophie Polo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highlight>
                            <a:srgbClr val="FF00FF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extLst>
                  <a:ext uri="{0D108BD9-81ED-4DB2-BD59-A6C34878D82A}">
                    <a16:rowId xmlns:a16="http://schemas.microsoft.com/office/drawing/2014/main" val="2156717359"/>
                  </a:ext>
                </a:extLst>
              </a:tr>
              <a:tr h="305782">
                <a:tc gridSpan="2">
                  <a:txBody>
                    <a:bodyPr/>
                    <a:lstStyle/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9. Centre Nationale de la Recherche Scientifique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CNRS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France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Center de Biologie Intégrative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Gaëlle Legube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extLst>
                  <a:ext uri="{0D108BD9-81ED-4DB2-BD59-A6C34878D82A}">
                    <a16:rowId xmlns:a16="http://schemas.microsoft.com/office/drawing/2014/main" val="3867408403"/>
                  </a:ext>
                </a:extLst>
              </a:tr>
              <a:tr h="458673">
                <a:tc gridSpan="2">
                  <a:txBody>
                    <a:bodyPr/>
                    <a:lstStyle/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10. </a:t>
                      </a:r>
                      <a:r>
                        <a:rPr lang="en-US" sz="1000">
                          <a:effectLst/>
                        </a:rPr>
                        <a:t>University of Copenhagen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UCPH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Denmark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The Novo Nordisk Foundation Center for Protein Research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Niels Mailand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extLst>
                  <a:ext uri="{0D108BD9-81ED-4DB2-BD59-A6C34878D82A}">
                    <a16:rowId xmlns:a16="http://schemas.microsoft.com/office/drawing/2014/main" val="1070436818"/>
                  </a:ext>
                </a:extLst>
              </a:tr>
              <a:tr h="305782">
                <a:tc gridSpan="2">
                  <a:txBody>
                    <a:bodyPr/>
                    <a:lstStyle/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11. Facultni Nemocnice U SV. Anny V BRNE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ICRC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Czech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Center of Biomolecular and Cellular Engineering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Lumir Krejčí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extLst>
                  <a:ext uri="{0D108BD9-81ED-4DB2-BD59-A6C34878D82A}">
                    <a16:rowId xmlns:a16="http://schemas.microsoft.com/office/drawing/2014/main" val="2715628109"/>
                  </a:ext>
                </a:extLst>
              </a:tr>
              <a:tr h="152891">
                <a:tc gridSpan="2">
                  <a:txBody>
                    <a:bodyPr/>
                    <a:lstStyle/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12. LXRepair SAS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LXRepair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France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R&amp;D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Sylvie Sauvaigo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436327"/>
                  </a:ext>
                </a:extLst>
              </a:tr>
              <a:tr h="305782">
                <a:tc gridSpan="2">
                  <a:txBody>
                    <a:bodyPr/>
                    <a:lstStyle/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13.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  <a:effectLst/>
                        </a:rPr>
                        <a:t>NorGenoTech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 AS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Norgenotech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Norway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R&amp;D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Andrew Collins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51597"/>
                  </a:ext>
                </a:extLst>
              </a:tr>
              <a:tr h="278219">
                <a:tc gridSpan="2">
                  <a:txBody>
                    <a:bodyPr/>
                    <a:lstStyle/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14. Genevia Technologies Oy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Genevia 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Finland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R&amp;D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 err="1">
                          <a:solidFill>
                            <a:schemeClr val="tx1"/>
                          </a:solidFill>
                          <a:effectLst/>
                        </a:rPr>
                        <a:t>Matti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000" b="0" dirty="0" err="1">
                          <a:solidFill>
                            <a:schemeClr val="tx1"/>
                          </a:solidFill>
                          <a:effectLst/>
                        </a:rPr>
                        <a:t>Nykter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46" marR="2924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002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-74110"/>
            <a:ext cx="4195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ess Participants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-74110"/>
            <a:ext cx="3602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ess Partners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012220"/>
              </p:ext>
            </p:extLst>
          </p:nvPr>
        </p:nvGraphicFramePr>
        <p:xfrm>
          <a:off x="107504" y="1124742"/>
          <a:ext cx="9036495" cy="28101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14344">
                  <a:extLst>
                    <a:ext uri="{9D8B030D-6E8A-4147-A177-3AD203B41FA5}">
                      <a16:colId xmlns:a16="http://schemas.microsoft.com/office/drawing/2014/main" val="3280733403"/>
                    </a:ext>
                  </a:extLst>
                </a:gridCol>
                <a:gridCol w="845073">
                  <a:extLst>
                    <a:ext uri="{9D8B030D-6E8A-4147-A177-3AD203B41FA5}">
                      <a16:colId xmlns:a16="http://schemas.microsoft.com/office/drawing/2014/main" val="3950683879"/>
                    </a:ext>
                  </a:extLst>
                </a:gridCol>
                <a:gridCol w="352951">
                  <a:extLst>
                    <a:ext uri="{9D8B030D-6E8A-4147-A177-3AD203B41FA5}">
                      <a16:colId xmlns:a16="http://schemas.microsoft.com/office/drawing/2014/main" val="6744277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129720286"/>
                    </a:ext>
                  </a:extLst>
                </a:gridCol>
                <a:gridCol w="94430">
                  <a:extLst>
                    <a:ext uri="{9D8B030D-6E8A-4147-A177-3AD203B41FA5}">
                      <a16:colId xmlns:a16="http://schemas.microsoft.com/office/drawing/2014/main" val="3095967924"/>
                    </a:ext>
                  </a:extLst>
                </a:gridCol>
                <a:gridCol w="985690">
                  <a:extLst>
                    <a:ext uri="{9D8B030D-6E8A-4147-A177-3AD203B41FA5}">
                      <a16:colId xmlns:a16="http://schemas.microsoft.com/office/drawing/2014/main" val="339390847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02752299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407924616"/>
                    </a:ext>
                  </a:extLst>
                </a:gridCol>
                <a:gridCol w="1043607">
                  <a:extLst>
                    <a:ext uri="{9D8B030D-6E8A-4147-A177-3AD203B41FA5}">
                      <a16:colId xmlns:a16="http://schemas.microsoft.com/office/drawing/2014/main" val="3504603478"/>
                    </a:ext>
                  </a:extLst>
                </a:gridCol>
              </a:tblGrid>
              <a:tr h="230081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 Organisations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24518"/>
                  </a:ext>
                </a:extLst>
              </a:tr>
              <a:tr h="365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Science and Technology Park of Crete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STEP-C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Greece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R&amp;D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Artemis Saitakis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Specialized courses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459977"/>
                  </a:ext>
                </a:extLst>
              </a:tr>
              <a:tr h="386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University of Geneva Medical School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UNIGE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Genetic Medicine and Development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Manolis Dermitzakis 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Specialized courses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759881"/>
                  </a:ext>
                </a:extLst>
              </a:tr>
              <a:tr h="548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Computational Genomics group, University of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Crete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</a:t>
                      </a:r>
                      <a:r>
                        <a:rPr lang="en-GB" sz="1200" b="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Greece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Biology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Christoforos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Nikolaou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School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625668"/>
                  </a:ext>
                </a:extLst>
              </a:tr>
              <a:tr h="548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Clinical Trials Center of the University of Cologne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CTCC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Medical Writing &amp; International Scientific Relations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Pauline Schumacher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Specialized courses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567210"/>
                  </a:ext>
                </a:extLst>
              </a:tr>
              <a:tr h="365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Institute of Electronic Structure and Laser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IESL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Greece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In-vivo Imaging laboratory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Ioannis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Zacharakis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School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04863"/>
                  </a:ext>
                </a:extLst>
              </a:tr>
              <a:tr h="365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The International School for Advanced Studies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SISSA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 Communication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Anna 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Menini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Specialized courses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515" marR="34515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25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0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2262</Words>
  <Application>Microsoft Office PowerPoint</Application>
  <PresentationFormat>On-screen Show (4:3)</PresentationFormat>
  <Paragraphs>670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GeorgeGarinis</dc:creator>
  <cp:lastModifiedBy>George Garinis</cp:lastModifiedBy>
  <cp:revision>69</cp:revision>
  <dcterms:created xsi:type="dcterms:W3CDTF">2012-10-09T14:15:33Z</dcterms:created>
  <dcterms:modified xsi:type="dcterms:W3CDTF">2019-03-20T09:48:52Z</dcterms:modified>
</cp:coreProperties>
</file>